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DLjAG/+FafVLisrgRg8dpBeMn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FC8206-A158-4C3A-A47A-ACF451D74D29}">
  <a:tblStyle styleId="{4AFC8206-A158-4C3A-A47A-ACF451D74D2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5" name="Google Shape;295;p12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6" name="Google Shape;336;p14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6" name="Google Shape;47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 txBox="1"/>
          <p:nvPr>
            <p:ph idx="1" type="body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2" name="Google Shape;522;p23:notes"/>
          <p:cNvSpPr/>
          <p:nvPr>
            <p:ph idx="2" type="sldImg"/>
          </p:nvPr>
        </p:nvSpPr>
        <p:spPr>
          <a:xfrm>
            <a:off x="915988" y="744538"/>
            <a:ext cx="4967287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92" name="Google Shape;92;p36"/>
          <p:cNvSpPr txBox="1"/>
          <p:nvPr>
            <p:ph idx="1" type="body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36"/>
          <p:cNvSpPr txBox="1"/>
          <p:nvPr>
            <p:ph idx="12" type="sldNum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96" name="Google Shape;96;p4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4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45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45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6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03" name="Google Shape;103;p46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46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7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08" name="Google Shape;108;p47"/>
          <p:cNvSpPr txBox="1"/>
          <p:nvPr>
            <p:ph idx="1" type="body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4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47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47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8"/>
          <p:cNvSpPr txBox="1"/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15" name="Google Shape;115;p48"/>
          <p:cNvSpPr/>
          <p:nvPr>
            <p:ph idx="2" type="pic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4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48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48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/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22" name="Google Shape;122;p49"/>
          <p:cNvSpPr txBox="1"/>
          <p:nvPr>
            <p:ph idx="1" type="body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49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49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0"/>
          <p:cNvSpPr txBox="1"/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/>
        </p:txBody>
      </p:sp>
      <p:sp>
        <p:nvSpPr>
          <p:cNvPr id="128" name="Google Shape;128;p50"/>
          <p:cNvSpPr txBox="1"/>
          <p:nvPr>
            <p:ph idx="1" type="body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50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50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/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6" name="Google Shape;86;p35"/>
          <p:cNvSpPr txBox="1"/>
          <p:nvPr>
            <p:ph idx="1" type="body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5"/>
          <p:cNvSpPr txBox="1"/>
          <p:nvPr>
            <p:ph idx="10" type="dt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1.jp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9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researchgate.net/figure/Illustration-of-fine-tuned-VGG19-pre-trained-CNN-model_fig1_342815128" TargetMode="External"/><Relationship Id="rId4" Type="http://schemas.openxmlformats.org/officeDocument/2006/relationships/hyperlink" Target="https://en.wikipedia.org/wiki/Batch_normalization#:~:text=December%202021),%2Dcentering%20and%20re%2Dscaling." TargetMode="External"/><Relationship Id="rId5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eeksforgeeks.org/python-pil-image-open-method/" TargetMode="External"/><Relationship Id="rId4" Type="http://schemas.openxmlformats.org/officeDocument/2006/relationships/hyperlink" Target="https://pytorch.org/vision/stable/transforms.html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hyperlink" Target="https://pytorch.org/vision/main/models/generated/torchvision.models.vgg19_bn.html" TargetMode="External"/><Relationship Id="rId5" Type="http://schemas.openxmlformats.org/officeDocument/2006/relationships/hyperlink" Target="https://pypi.org/project/torch-summary/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hyperlink" Target="https://pytorch.org/tutorials/beginner/blitz/cifar10_tutorial.html#load-and-normalize-cifar10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6" Type="http://schemas.openxmlformats.org/officeDocument/2006/relationships/hyperlink" Target="https://pytorch.org/tutorials/beginner/blitz/cifar10_tutorial.html#load-and-normalize-cifar10" TargetMode="External"/><Relationship Id="rId7" Type="http://schemas.openxmlformats.org/officeDocument/2006/relationships/hyperlink" Target="https://matplotlib.org/stable/api/_as_gen/matplotlib.pyplot.plot.html" TargetMode="External"/><Relationship Id="rId8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hyperlink" Target="https://doc.qt.io/qtforpython-5/PySide2/QtGui/QPixmap.html#PySide2.QtGui.PySide2.QtGui.QPixmap.scaled" TargetMode="External"/><Relationship Id="rId6" Type="http://schemas.openxmlformats.org/officeDocument/2006/relationships/hyperlink" Target="https://pytorch.org/tutorials/beginner/blitz/cifar10_tutorial.html#load-and-normalize-cifar10" TargetMode="External"/><Relationship Id="rId7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blog.csdn.net/weixin_46471983/article/details/122038494" TargetMode="External"/><Relationship Id="rId5" Type="http://schemas.openxmlformats.org/officeDocument/2006/relationships/hyperlink" Target="https://blog.csdn.net/weixin_46471983/article/details/122038494" TargetMode="External"/><Relationship Id="rId6" Type="http://schemas.openxmlformats.org/officeDocument/2006/relationships/hyperlink" Target="https://blog.csdn.net/weixin_46471983/article/details/12203849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9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DFKai-SB"/>
              <a:buNone/>
            </a:pPr>
            <a:r>
              <a:rPr b="1" lang="en-US" sz="2700">
                <a:latin typeface="DFKai-SB"/>
                <a:ea typeface="DFKai-SB"/>
                <a:cs typeface="DFKai-SB"/>
                <a:sym typeface="DFKai-SB"/>
              </a:rPr>
              <a:t>影像處理、電腦視覺及深度學習概論</a:t>
            </a:r>
            <a:br>
              <a:rPr b="1" lang="en-US" sz="2700"/>
            </a:b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 (Introduction to Image Processing, </a:t>
            </a:r>
            <a:b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700">
                <a:latin typeface="Times New Roman"/>
                <a:ea typeface="Times New Roman"/>
                <a:cs typeface="Times New Roman"/>
                <a:sym typeface="Times New Roman"/>
              </a:rPr>
              <a:t>Computer Vision and Deep Learning)</a:t>
            </a:r>
            <a:b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Homework 1</a:t>
            </a:r>
            <a:endParaRPr/>
          </a:p>
        </p:txBody>
      </p:sp>
      <p:sp>
        <p:nvSpPr>
          <p:cNvPr id="137" name="Google Shape;137;p1"/>
          <p:cNvSpPr txBox="1"/>
          <p:nvPr>
            <p:ph idx="1" type="subTitle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TA: 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張議隆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  Gmail: nckubot65904@gmail.com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Office Hour: 14:00~16:00, Mon.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       10:00~12:00, Fri.</a:t>
            </a:r>
            <a:endParaRPr/>
          </a:p>
          <a:p>
            <a:pPr indent="1815704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At CSIE 9F Robotics Lab.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Color Extraction (8%)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SV Color Map" id="267" name="Google Shape;267;p10"/>
          <p:cNvPicPr preferRelativeResize="0"/>
          <p:nvPr/>
        </p:nvPicPr>
        <p:blipFill rotWithShape="1">
          <a:blip r:embed="rId3">
            <a:alphaModFix/>
          </a:blip>
          <a:srcRect b="5512" l="0" r="0" t="0"/>
          <a:stretch/>
        </p:blipFill>
        <p:spPr>
          <a:xfrm>
            <a:off x="103121" y="2239186"/>
            <a:ext cx="6123221" cy="2852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 txBox="1"/>
          <p:nvPr/>
        </p:nvSpPr>
        <p:spPr>
          <a:xfrm>
            <a:off x="290061" y="490895"/>
            <a:ext cx="7921065" cy="16472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</a:t>
            </a:r>
            <a:endParaRPr/>
          </a:p>
          <a:p>
            <a:pPr indent="-269875" lvl="1" marL="62706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cv2.inRange(hsv_img , lower_bound(h,s,v=25) , upper_bound (h,s,v=255))</a:t>
            </a:r>
            <a:endParaRPr/>
          </a:p>
          <a:p>
            <a:pPr indent="-269875" lvl="2" marL="108426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■"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Hue and Saturation pleas check below chart area ,Value is between (25,255)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0" y="6546738"/>
            <a:ext cx="805363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REF: https://medium.com/@gowtham180502/how-to-detect-colors-using-opencv-python-98aa0241e713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6282278" y="2162528"/>
            <a:ext cx="295441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HSV values ranges between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(h:0–180, s:0–255, v:0–255)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929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H(H</a:t>
            </a:r>
            <a:r>
              <a:rPr b="1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ue) : x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S(Saturation) : y 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929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V(Value) : 255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>
              <a:solidFill>
                <a:srgbClr val="2929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929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GB 轉HSV, HSL (線上色碼轉換HSL, HSV, RGB, HEX)" id="271" name="Google Shape;2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923" y="3686640"/>
            <a:ext cx="2484978" cy="1863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10"/>
          <p:cNvCxnSpPr/>
          <p:nvPr/>
        </p:nvCxnSpPr>
        <p:spPr>
          <a:xfrm rot="10800000">
            <a:off x="2506980" y="2527887"/>
            <a:ext cx="3775298" cy="78945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3" name="Google Shape;273;p10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00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85800" y="2456468"/>
            <a:ext cx="2293620" cy="19402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10"/>
          <p:cNvCxnSpPr>
            <a:stCxn id="276" idx="0"/>
            <a:endCxn id="274" idx="2"/>
          </p:cNvCxnSpPr>
          <p:nvPr/>
        </p:nvCxnSpPr>
        <p:spPr>
          <a:xfrm flipH="1" rot="10800000">
            <a:off x="1248777" y="4396781"/>
            <a:ext cx="583800" cy="81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p10"/>
          <p:cNvSpPr txBox="1"/>
          <p:nvPr/>
        </p:nvSpPr>
        <p:spPr>
          <a:xfrm>
            <a:off x="254618" y="5208281"/>
            <a:ext cx="19883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Yellow-Green mask range</a:t>
            </a:r>
            <a:endParaRPr/>
          </a:p>
        </p:txBody>
      </p:sp>
      <p:sp>
        <p:nvSpPr>
          <p:cNvPr id="277" name="Google Shape;277;p10"/>
          <p:cNvSpPr txBox="1"/>
          <p:nvPr/>
        </p:nvSpPr>
        <p:spPr>
          <a:xfrm>
            <a:off x="8461106" y="5131110"/>
            <a:ext cx="2637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8432057" y="3997356"/>
            <a:ext cx="4890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7478126" y="4627593"/>
            <a:ext cx="2637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8023860" y="4872439"/>
            <a:ext cx="4360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2017189" y="5177503"/>
            <a:ext cx="47548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 difference on range should be fine</a:t>
            </a:r>
            <a:endParaRPr/>
          </a:p>
        </p:txBody>
      </p:sp>
      <p:sp>
        <p:nvSpPr>
          <p:cNvPr id="282" name="Google Shape;282;p10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(出題：Chen)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Image Smoothing (20%)</a:t>
            </a: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11"/>
          <p:cNvSpPr txBox="1"/>
          <p:nvPr>
            <p:ph idx="1" type="body"/>
          </p:nvPr>
        </p:nvSpPr>
        <p:spPr>
          <a:xfrm>
            <a:off x="352800" y="486000"/>
            <a:ext cx="8438400" cy="1849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2.1 (6%) Gaussian blur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2.2 (7%) Bilateral filter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2.3 (7%) Median filter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1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(出題：Shang)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19393"/>
            <a:ext cx="3684502" cy="445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/>
          <p:nvPr/>
        </p:nvSpPr>
        <p:spPr>
          <a:xfrm>
            <a:off x="390321" y="5848780"/>
            <a:ext cx="41441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1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arenR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Textbook Chapter 3, p. 50 ~ 52, p.109~115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57" y="3429000"/>
            <a:ext cx="2708970" cy="32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2"/>
          <p:cNvSpPr txBox="1"/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2.1 Gaussian Blur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2"/>
          <p:cNvSpPr txBox="1"/>
          <p:nvPr/>
        </p:nvSpPr>
        <p:spPr>
          <a:xfrm>
            <a:off x="632200" y="726525"/>
            <a:ext cx="8958300" cy="233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725" l="-678" r="-134" t="-18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00" name="Google Shape;300;p12"/>
          <p:cNvSpPr/>
          <p:nvPr/>
        </p:nvSpPr>
        <p:spPr>
          <a:xfrm flipH="1">
            <a:off x="6226184" y="4906720"/>
            <a:ext cx="685542" cy="3133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 txBox="1"/>
          <p:nvPr/>
        </p:nvSpPr>
        <p:spPr>
          <a:xfrm>
            <a:off x="7361910" y="3771540"/>
            <a:ext cx="12150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image1.jpg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文字, 個人, 女性 的圖片&#10;&#10;自動產生的描述" id="302" name="Google Shape;3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853" y="4140872"/>
            <a:ext cx="1911190" cy="19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1709" y="3771540"/>
            <a:ext cx="1911190" cy="243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2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2"/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(出題：Shang)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2"/>
          <p:cNvSpPr/>
          <p:nvPr/>
        </p:nvSpPr>
        <p:spPr>
          <a:xfrm>
            <a:off x="4091709" y="3744161"/>
            <a:ext cx="1911190" cy="24653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12"/>
          <p:cNvCxnSpPr/>
          <p:nvPr/>
        </p:nvCxnSpPr>
        <p:spPr>
          <a:xfrm flipH="1" rot="10800000">
            <a:off x="2785376" y="3732241"/>
            <a:ext cx="1306333" cy="35799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08" name="Google Shape;308;p12"/>
          <p:cNvCxnSpPr/>
          <p:nvPr/>
        </p:nvCxnSpPr>
        <p:spPr>
          <a:xfrm>
            <a:off x="2785376" y="4746165"/>
            <a:ext cx="1262250" cy="146336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09" name="Google Shape;309;p12"/>
          <p:cNvSpPr txBox="1"/>
          <p:nvPr/>
        </p:nvSpPr>
        <p:spPr>
          <a:xfrm>
            <a:off x="6083643" y="4385244"/>
            <a:ext cx="1056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Blur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361508" y="4090239"/>
            <a:ext cx="2423868" cy="6328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4184072" y="3997546"/>
            <a:ext cx="581891" cy="1599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2"/>
          <p:cNvSpPr txBox="1"/>
          <p:nvPr/>
        </p:nvSpPr>
        <p:spPr>
          <a:xfrm>
            <a:off x="4505154" y="3911240"/>
            <a:ext cx="3048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835" y="3673513"/>
            <a:ext cx="2631655" cy="3180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 txBox="1"/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2.2 Bilateral Filter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3"/>
          <p:cNvSpPr txBox="1"/>
          <p:nvPr/>
        </p:nvSpPr>
        <p:spPr>
          <a:xfrm>
            <a:off x="141525" y="489125"/>
            <a:ext cx="8958300" cy="205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4354" l="-679" r="-338" t="-20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0" name="Google Shape;320;p13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(出題：Shang)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13"/>
          <p:cNvSpPr txBox="1"/>
          <p:nvPr/>
        </p:nvSpPr>
        <p:spPr>
          <a:xfrm>
            <a:off x="141515" y="3013046"/>
            <a:ext cx="41441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1" marL="539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arenR"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simgaColor = 90, sigmaSpace = 90</a:t>
            </a:r>
            <a:endParaRPr/>
          </a:p>
        </p:txBody>
      </p:sp>
      <p:pic>
        <p:nvPicPr>
          <p:cNvPr id="323" name="Google Shape;32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5908" y="4105215"/>
            <a:ext cx="1929401" cy="245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3"/>
          <p:cNvSpPr/>
          <p:nvPr/>
        </p:nvSpPr>
        <p:spPr>
          <a:xfrm>
            <a:off x="969280" y="5115872"/>
            <a:ext cx="2423868" cy="6328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/>
          <p:nvPr/>
        </p:nvSpPr>
        <p:spPr>
          <a:xfrm flipH="1">
            <a:off x="6401058" y="5124831"/>
            <a:ext cx="685542" cy="3133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3"/>
          <p:cNvSpPr txBox="1"/>
          <p:nvPr/>
        </p:nvSpPr>
        <p:spPr>
          <a:xfrm>
            <a:off x="7536784" y="3989651"/>
            <a:ext cx="12150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image1.jpg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文字, 個人, 女性 的圖片&#10;&#10;自動產生的描述" id="327" name="Google Shape;32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8727" y="4358983"/>
            <a:ext cx="1911190" cy="191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/>
          <p:nvPr/>
        </p:nvSpPr>
        <p:spPr>
          <a:xfrm>
            <a:off x="4375909" y="4094333"/>
            <a:ext cx="1911190" cy="24653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13"/>
          <p:cNvCxnSpPr/>
          <p:nvPr/>
        </p:nvCxnSpPr>
        <p:spPr>
          <a:xfrm flipH="1" rot="10800000">
            <a:off x="3393148" y="4121712"/>
            <a:ext cx="982761" cy="100311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13"/>
          <p:cNvCxnSpPr/>
          <p:nvPr/>
        </p:nvCxnSpPr>
        <p:spPr>
          <a:xfrm>
            <a:off x="3422210" y="5803271"/>
            <a:ext cx="953699" cy="75643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p13"/>
          <p:cNvSpPr txBox="1"/>
          <p:nvPr/>
        </p:nvSpPr>
        <p:spPr>
          <a:xfrm>
            <a:off x="6258517" y="4603355"/>
            <a:ext cx="1056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Bilateral Blur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13"/>
          <p:cNvSpPr/>
          <p:nvPr/>
        </p:nvSpPr>
        <p:spPr>
          <a:xfrm>
            <a:off x="4488173" y="4340511"/>
            <a:ext cx="581891" cy="1599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3"/>
          <p:cNvSpPr txBox="1"/>
          <p:nvPr/>
        </p:nvSpPr>
        <p:spPr>
          <a:xfrm>
            <a:off x="4813047" y="4245522"/>
            <a:ext cx="3048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65" y="3444470"/>
            <a:ext cx="2708970" cy="32737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4"/>
          <p:cNvSpPr txBox="1"/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2.3 Median Filter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14"/>
          <p:cNvSpPr txBox="1"/>
          <p:nvPr/>
        </p:nvSpPr>
        <p:spPr>
          <a:xfrm>
            <a:off x="141515" y="489121"/>
            <a:ext cx="8958401" cy="2124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4354" l="-678" r="0" t="-20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1" name="Google Shape;341;p14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(出題：Shang)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991316" y="5597056"/>
            <a:ext cx="2423868" cy="6328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4"/>
          <p:cNvSpPr/>
          <p:nvPr/>
        </p:nvSpPr>
        <p:spPr>
          <a:xfrm flipH="1">
            <a:off x="6401058" y="5374208"/>
            <a:ext cx="685542" cy="3133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4"/>
          <p:cNvSpPr txBox="1"/>
          <p:nvPr/>
        </p:nvSpPr>
        <p:spPr>
          <a:xfrm>
            <a:off x="7536784" y="4239028"/>
            <a:ext cx="12150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image1.jpg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4375909" y="4343710"/>
            <a:ext cx="1911190" cy="246537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14"/>
          <p:cNvCxnSpPr/>
          <p:nvPr/>
        </p:nvCxnSpPr>
        <p:spPr>
          <a:xfrm flipH="1" rot="10800000">
            <a:off x="3383654" y="4371089"/>
            <a:ext cx="992255" cy="122596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48" name="Google Shape;348;p14"/>
          <p:cNvCxnSpPr/>
          <p:nvPr/>
        </p:nvCxnSpPr>
        <p:spPr>
          <a:xfrm>
            <a:off x="3489973" y="6229893"/>
            <a:ext cx="885936" cy="57918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14"/>
          <p:cNvSpPr txBox="1"/>
          <p:nvPr/>
        </p:nvSpPr>
        <p:spPr>
          <a:xfrm>
            <a:off x="6258517" y="4852732"/>
            <a:ext cx="1056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Bilateral Blur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7745" y="4371089"/>
            <a:ext cx="1901634" cy="243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4800" y="4556305"/>
            <a:ext cx="1720601" cy="188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4. Median Blur" id="352" name="Google Shape;35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6267" y="2945306"/>
            <a:ext cx="2979527" cy="10726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14"/>
          <p:cNvSpPr txBox="1"/>
          <p:nvPr/>
        </p:nvSpPr>
        <p:spPr>
          <a:xfrm>
            <a:off x="6645555" y="3650529"/>
            <a:ext cx="18334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filter example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4480105" y="4608360"/>
            <a:ext cx="581891" cy="14896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4"/>
          <p:cNvSpPr txBox="1"/>
          <p:nvPr/>
        </p:nvSpPr>
        <p:spPr>
          <a:xfrm>
            <a:off x="4811347" y="4516633"/>
            <a:ext cx="3048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5"/>
          <p:cNvSpPr txBox="1"/>
          <p:nvPr>
            <p:ph type="title"/>
          </p:nvPr>
        </p:nvSpPr>
        <p:spPr>
          <a:xfrm>
            <a:off x="0" y="0"/>
            <a:ext cx="914400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Edge Detection </a:t>
            </a: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(20%)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15"/>
          <p:cNvSpPr txBox="1"/>
          <p:nvPr>
            <p:ph idx="1" type="body"/>
          </p:nvPr>
        </p:nvSpPr>
        <p:spPr>
          <a:xfrm>
            <a:off x="138607" y="539851"/>
            <a:ext cx="4603834" cy="1849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3.1 (5%) Sobel X</a:t>
            </a:r>
            <a:endParaRPr/>
          </a:p>
          <a:p>
            <a:pPr indent="0" lvl="1" marL="20002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3.2 (5%) Sobel Y</a:t>
            </a:r>
            <a:endParaRPr/>
          </a:p>
          <a:p>
            <a:pPr indent="0" lvl="1" marL="20002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3.3 (5%) Combination and Threshold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20002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3.4 (5%) Gradient Angle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450" y="618565"/>
            <a:ext cx="23622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5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(出題：Zhong)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Sobel x (5%)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16"/>
          <p:cNvSpPr txBox="1"/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Given: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RGB image, “building.jpg”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Q: Generate Sobel x image for “building.jpg”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RGB image into a grayscale image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 grayscale image with Gaussian smoothing filter.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Sobel edge detection to detect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 edge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your own 3x3 Sobel x operator.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not use OpenCV Function cv2.Sobel and cv2.filter2D.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show the result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cv2.imshow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🞐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Textbook Chapter 6, p.144 ~ 149 </a:t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6829480" y="6373840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Sobel 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6"/>
          <p:cNvSpPr/>
          <p:nvPr/>
        </p:nvSpPr>
        <p:spPr>
          <a:xfrm rot="-5400000">
            <a:off x="4402418" y="5390270"/>
            <a:ext cx="174384" cy="171746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3" name="Google Shape;373;p16"/>
          <p:cNvGraphicFramePr/>
          <p:nvPr/>
        </p:nvGraphicFramePr>
        <p:xfrm>
          <a:off x="3968765" y="50589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{4AFC8206-A158-4C3A-A47A-ACF451D74D29}</a:tableStyleId>
              </a:tblPr>
              <a:tblGrid>
                <a:gridCol w="347225"/>
                <a:gridCol w="347225"/>
                <a:gridCol w="347225"/>
              </a:tblGrid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p16"/>
          <p:cNvSpPr txBox="1"/>
          <p:nvPr/>
        </p:nvSpPr>
        <p:spPr>
          <a:xfrm>
            <a:off x="3750307" y="6346520"/>
            <a:ext cx="17174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 x Filter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480" y="4937016"/>
            <a:ext cx="2071225" cy="1380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16"/>
          <p:cNvGrpSpPr/>
          <p:nvPr/>
        </p:nvGrpSpPr>
        <p:grpSpPr>
          <a:xfrm>
            <a:off x="793175" y="3651442"/>
            <a:ext cx="4360354" cy="1110334"/>
            <a:chOff x="706234" y="5588760"/>
            <a:chExt cx="4360354" cy="1110334"/>
          </a:xfrm>
        </p:grpSpPr>
        <p:sp>
          <p:nvSpPr>
            <p:cNvPr id="377" name="Google Shape;377;p16"/>
            <p:cNvSpPr/>
            <p:nvPr/>
          </p:nvSpPr>
          <p:spPr>
            <a:xfrm rot="-5400000">
              <a:off x="2864499" y="5578351"/>
              <a:ext cx="324196" cy="34501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706234" y="6329762"/>
              <a:ext cx="1351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building.</a:t>
              </a: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jpg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Grayscale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0" name="Google Shape;3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36" y="3038152"/>
            <a:ext cx="2076153" cy="13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6387" y="3038152"/>
            <a:ext cx="2071225" cy="138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464" y="4935997"/>
            <a:ext cx="2071225" cy="138081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6"/>
          <p:cNvSpPr/>
          <p:nvPr/>
        </p:nvSpPr>
        <p:spPr>
          <a:xfrm>
            <a:off x="489473" y="6346520"/>
            <a:ext cx="2326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Smoothing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6"/>
          <p:cNvSpPr/>
          <p:nvPr/>
        </p:nvSpPr>
        <p:spPr>
          <a:xfrm rot="3105252">
            <a:off x="2964896" y="4450084"/>
            <a:ext cx="324196" cy="34501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6"/>
          <p:cNvSpPr/>
          <p:nvPr/>
        </p:nvSpPr>
        <p:spPr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7086600" y="6594119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1407" y="803485"/>
            <a:ext cx="23622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6"/>
          <p:cNvSpPr/>
          <p:nvPr/>
        </p:nvSpPr>
        <p:spPr>
          <a:xfrm>
            <a:off x="6784006" y="1290948"/>
            <a:ext cx="2262340" cy="31055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(出題：Zhong)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Sobel y (5%)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6823620" y="6362538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Sobel 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7"/>
          <p:cNvSpPr/>
          <p:nvPr/>
        </p:nvSpPr>
        <p:spPr>
          <a:xfrm rot="-5400000">
            <a:off x="4404229" y="5394936"/>
            <a:ext cx="174384" cy="171746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7" name="Google Shape;397;p17"/>
          <p:cNvGraphicFramePr/>
          <p:nvPr/>
        </p:nvGraphicFramePr>
        <p:xfrm>
          <a:off x="3970576" y="50547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{4AFC8206-A158-4C3A-A47A-ACF451D74D29}</a:tableStyleId>
              </a:tblPr>
              <a:tblGrid>
                <a:gridCol w="347225"/>
                <a:gridCol w="347225"/>
                <a:gridCol w="347225"/>
              </a:tblGrid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EABA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8" name="Google Shape;398;p17"/>
          <p:cNvSpPr txBox="1"/>
          <p:nvPr/>
        </p:nvSpPr>
        <p:spPr>
          <a:xfrm>
            <a:off x="3752119" y="6342477"/>
            <a:ext cx="17174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 y Filter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7"/>
          <p:cNvGrpSpPr/>
          <p:nvPr/>
        </p:nvGrpSpPr>
        <p:grpSpPr>
          <a:xfrm>
            <a:off x="793175" y="3651442"/>
            <a:ext cx="4360354" cy="1110334"/>
            <a:chOff x="706234" y="5588760"/>
            <a:chExt cx="4360354" cy="1110334"/>
          </a:xfrm>
        </p:grpSpPr>
        <p:sp>
          <p:nvSpPr>
            <p:cNvPr id="400" name="Google Shape;400;p17"/>
            <p:cNvSpPr/>
            <p:nvPr/>
          </p:nvSpPr>
          <p:spPr>
            <a:xfrm rot="-5400000">
              <a:off x="2864499" y="5578351"/>
              <a:ext cx="324196" cy="34501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706234" y="6329762"/>
              <a:ext cx="13516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building.</a:t>
              </a: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jpg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Grayscale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3" name="Google Shape;4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36" y="3038152"/>
            <a:ext cx="2076153" cy="138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6387" y="3038152"/>
            <a:ext cx="2071225" cy="138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464" y="4935997"/>
            <a:ext cx="2071225" cy="138081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7"/>
          <p:cNvSpPr/>
          <p:nvPr/>
        </p:nvSpPr>
        <p:spPr>
          <a:xfrm rot="3105252">
            <a:off x="2964896" y="4450084"/>
            <a:ext cx="324196" cy="34501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17"/>
          <p:cNvPicPr preferRelativeResize="0"/>
          <p:nvPr/>
        </p:nvPicPr>
        <p:blipFill rotWithShape="1">
          <a:blip r:embed="rId6">
            <a:alphaModFix/>
          </a:blip>
          <a:srcRect b="1280" l="0" r="716" t="0"/>
          <a:stretch/>
        </p:blipFill>
        <p:spPr>
          <a:xfrm>
            <a:off x="6380093" y="4935997"/>
            <a:ext cx="2071225" cy="138081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7"/>
          <p:cNvSpPr txBox="1"/>
          <p:nvPr/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7"/>
          <p:cNvSpPr txBox="1"/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Given: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RGB image, “building.jpg”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Q: Generate Sobel y image for “building.jpg”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the RGB image into a grayscale image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 grayscale image with Gaussian smoothing filter.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Sobel edge detection to detect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edge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your own 3x3 Sobel x operator. (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not use OpenCV Function cv2.Sobel and cv2.filter2D.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indent="-271463" lvl="0" marL="625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arenR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show the result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cv2.imshow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🞐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Textbook Chapter 6, p.144 ~ 149 </a:t>
            </a:r>
            <a:endParaRPr/>
          </a:p>
        </p:txBody>
      </p:sp>
      <p:pic>
        <p:nvPicPr>
          <p:cNvPr id="410" name="Google Shape;41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1407" y="803485"/>
            <a:ext cx="23622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7"/>
          <p:cNvSpPr/>
          <p:nvPr/>
        </p:nvSpPr>
        <p:spPr>
          <a:xfrm>
            <a:off x="6784006" y="1823607"/>
            <a:ext cx="2262340" cy="31055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489473" y="6346520"/>
            <a:ext cx="2326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Smoothing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7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(出題：Zhong)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407" y="803485"/>
            <a:ext cx="23622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8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3.3 Combination and Threshold (5%)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18"/>
          <p:cNvSpPr txBox="1"/>
          <p:nvPr/>
        </p:nvSpPr>
        <p:spPr>
          <a:xfrm>
            <a:off x="0" y="466681"/>
            <a:ext cx="6869689" cy="28059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564" l="-1064" r="0" t="-17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21" name="Google Shape;421;p18"/>
          <p:cNvGrpSpPr/>
          <p:nvPr/>
        </p:nvGrpSpPr>
        <p:grpSpPr>
          <a:xfrm>
            <a:off x="2638031" y="4018673"/>
            <a:ext cx="999577" cy="1838233"/>
            <a:chOff x="3506947" y="4006333"/>
            <a:chExt cx="999577" cy="1837520"/>
          </a:xfrm>
        </p:grpSpPr>
        <p:sp>
          <p:nvSpPr>
            <p:cNvPr id="422" name="Google Shape;422;p18"/>
            <p:cNvSpPr/>
            <p:nvPr/>
          </p:nvSpPr>
          <p:spPr>
            <a:xfrm rot="-5400000">
              <a:off x="4191409" y="4681951"/>
              <a:ext cx="196945" cy="43328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 rot="5400000">
              <a:off x="3088179" y="4858792"/>
              <a:ext cx="1837113" cy="133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3506947" y="4006333"/>
              <a:ext cx="433284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3506947" y="5734882"/>
              <a:ext cx="447747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18"/>
          <p:cNvSpPr/>
          <p:nvPr/>
        </p:nvSpPr>
        <p:spPr>
          <a:xfrm>
            <a:off x="6784006" y="2356268"/>
            <a:ext cx="2262340" cy="31055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8"/>
          <p:cNvSpPr txBox="1"/>
          <p:nvPr/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8"/>
          <p:cNvSpPr/>
          <p:nvPr/>
        </p:nvSpPr>
        <p:spPr>
          <a:xfrm>
            <a:off x="1022698" y="4752496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Sobel 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1005402" y="6488525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Sobel 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3652348" y="5607107"/>
            <a:ext cx="22461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Combination of Sobel x and Sobel 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8"/>
          <p:cNvSpPr/>
          <p:nvPr/>
        </p:nvSpPr>
        <p:spPr>
          <a:xfrm rot="-5400000">
            <a:off x="6177797" y="4626987"/>
            <a:ext cx="170310" cy="5952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6785452" y="5682030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 result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1970" y="4208061"/>
            <a:ext cx="2103602" cy="139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41603" y="4205398"/>
            <a:ext cx="2103198" cy="140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468" y="5119043"/>
            <a:ext cx="2068569" cy="138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380" y="3389427"/>
            <a:ext cx="2063657" cy="138564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8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(出題：Zhong)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3.4 Gradient Angle (5%)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19"/>
          <p:cNvSpPr txBox="1"/>
          <p:nvPr/>
        </p:nvSpPr>
        <p:spPr>
          <a:xfrm>
            <a:off x="0" y="466681"/>
            <a:ext cx="6741405" cy="29043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Given: The result of 3.1) Sobel x and 3.2) Sobel 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Q: Calculate the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angle and show specific range of angle.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Calculate the gradient angle by result of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Sobel x and Sobel y</a:t>
            </a:r>
            <a:endParaRPr/>
          </a:p>
          <a:p>
            <a:pPr indent="-274638" lvl="0" marL="63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Generate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different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given two different range of angle (1)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120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˚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~180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˚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210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˚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~330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˚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Set to 255 if pixel value is in range, otherwise set to 0. </a:t>
            </a:r>
            <a:endParaRPr/>
          </a:p>
          <a:p>
            <a:pPr indent="-274638" lvl="0" marL="63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Generate results by calling cv2.bitwise_and(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which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result form 3.3</a:t>
            </a:r>
            <a:endParaRPr/>
          </a:p>
          <a:p>
            <a:pPr indent="-274638" lvl="0" marL="63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Show both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cv2.imshow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function. Two results should be shown together.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4638" lvl="0" marL="6302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🞐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 Gradient angle θ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˚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 txBox="1"/>
          <p:nvPr/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2465984" y="3035328"/>
            <a:ext cx="2864482" cy="2173056"/>
            <a:chOff x="2472612" y="3649180"/>
            <a:chExt cx="2864482" cy="2173056"/>
          </a:xfrm>
        </p:grpSpPr>
        <p:sp>
          <p:nvSpPr>
            <p:cNvPr id="446" name="Google Shape;446;p19"/>
            <p:cNvSpPr/>
            <p:nvPr/>
          </p:nvSpPr>
          <p:spPr>
            <a:xfrm>
              <a:off x="3032449" y="4077478"/>
              <a:ext cx="1334278" cy="1334278"/>
            </a:xfrm>
            <a:prstGeom prst="ellipse">
              <a:avLst/>
            </a:prstGeom>
            <a:noFill/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" name="Google Shape;447;p19"/>
            <p:cNvCxnSpPr/>
            <p:nvPr/>
          </p:nvCxnSpPr>
          <p:spPr>
            <a:xfrm>
              <a:off x="2948473" y="4744617"/>
              <a:ext cx="1591214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48" name="Google Shape;448;p19"/>
            <p:cNvCxnSpPr/>
            <p:nvPr/>
          </p:nvCxnSpPr>
          <p:spPr>
            <a:xfrm rot="10800000">
              <a:off x="3699588" y="3921000"/>
              <a:ext cx="0" cy="160112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49" name="Google Shape;449;p19"/>
            <p:cNvSpPr txBox="1"/>
            <p:nvPr/>
          </p:nvSpPr>
          <p:spPr>
            <a:xfrm>
              <a:off x="4507621" y="4600797"/>
              <a:ext cx="7921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0˚/360 ˚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9"/>
            <p:cNvSpPr txBox="1"/>
            <p:nvPr/>
          </p:nvSpPr>
          <p:spPr>
            <a:xfrm>
              <a:off x="4442290" y="4408033"/>
              <a:ext cx="894804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Sobel x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9"/>
            <p:cNvSpPr txBox="1"/>
            <p:nvPr/>
          </p:nvSpPr>
          <p:spPr>
            <a:xfrm>
              <a:off x="3647226" y="3771506"/>
              <a:ext cx="13160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Sobel 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9"/>
            <p:cNvSpPr txBox="1"/>
            <p:nvPr/>
          </p:nvSpPr>
          <p:spPr>
            <a:xfrm>
              <a:off x="3513444" y="3649180"/>
              <a:ext cx="951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90˚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9"/>
            <p:cNvSpPr txBox="1"/>
            <p:nvPr/>
          </p:nvSpPr>
          <p:spPr>
            <a:xfrm>
              <a:off x="2472612" y="4600797"/>
              <a:ext cx="951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180˚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9"/>
            <p:cNvSpPr txBox="1"/>
            <p:nvPr/>
          </p:nvSpPr>
          <p:spPr>
            <a:xfrm>
              <a:off x="3490585" y="5514459"/>
              <a:ext cx="951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270˚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5" name="Google Shape;455;p19"/>
          <p:cNvCxnSpPr/>
          <p:nvPr/>
        </p:nvCxnSpPr>
        <p:spPr>
          <a:xfrm flipH="1" rot="10800000">
            <a:off x="3692163" y="3754350"/>
            <a:ext cx="549283" cy="36993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6" name="Google Shape;456;p19"/>
          <p:cNvSpPr/>
          <p:nvPr/>
        </p:nvSpPr>
        <p:spPr>
          <a:xfrm rot="1916900">
            <a:off x="3745116" y="4000068"/>
            <a:ext cx="165120" cy="16875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3855181" y="3885470"/>
            <a:ext cx="3663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˚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1407" y="803485"/>
            <a:ext cx="23622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9"/>
          <p:cNvSpPr/>
          <p:nvPr/>
        </p:nvSpPr>
        <p:spPr>
          <a:xfrm>
            <a:off x="6784006" y="2880053"/>
            <a:ext cx="2262340" cy="31055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4423" y="5046812"/>
            <a:ext cx="2093879" cy="139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4423" y="3522395"/>
            <a:ext cx="2093879" cy="140483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9"/>
          <p:cNvSpPr txBox="1"/>
          <p:nvPr/>
        </p:nvSpPr>
        <p:spPr>
          <a:xfrm>
            <a:off x="6714288" y="6391319"/>
            <a:ext cx="14795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image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9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(出題：Zhong)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Notice (1/2)</a:t>
            </a:r>
            <a:endParaRPr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36589" y="616559"/>
            <a:ext cx="9070825" cy="608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Copying homework is strictly prohibited!!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Penalty: Both individuals will receive a score of 0!!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Due date =&gt;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09:00:00, 2023/11/07  (Tue.) </a:t>
            </a:r>
            <a:endParaRPr/>
          </a:p>
          <a:p>
            <a:pPr indent="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submit late,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the following points will be deducted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-269874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Submit within seven days after the deadline, and your score will be reduced by half.</a:t>
            </a:r>
            <a:endParaRPr sz="2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4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If you submit after this period, you will receive a score of 0.</a:t>
            </a:r>
            <a:endParaRPr/>
          </a:p>
          <a:p>
            <a:pPr indent="-266700" lvl="1" marL="266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You must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 the demonstration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otherwise your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will be 0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 The demonstration schedule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announced on NCKU Moodle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66700" lvl="1" marL="266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You must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GUI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, otherwise your point will be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deducted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Upload to =&gt; </a:t>
            </a:r>
            <a:r>
              <a:rPr lang="en-US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140.116.154.28 -&gt; Upload/Homework/Hw1</a:t>
            </a:r>
            <a:endParaRPr sz="2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Char char="⮚"/>
            </a:pPr>
            <a:r>
              <a:rPr lang="en-US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ID: opencvdl2023  	Password: RL2023opencvdl</a:t>
            </a:r>
            <a:endParaRPr sz="22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Format</a:t>
            </a:r>
            <a:endParaRPr/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Filename: Hw1_StudentID_Name_Version.rar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Hw1_F71234567_林小明_V1.rar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If you want to update your file, you should update your version to be V2, </a:t>
            </a:r>
            <a:endParaRPr/>
          </a:p>
          <a:p>
            <a:pPr indent="-185769" lvl="5" marL="2514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Hw1_F71234567_林小明_V2.rar</a:t>
            </a:r>
            <a:endParaRPr/>
          </a:p>
          <a:p>
            <a:pPr indent="-273049" lvl="1" marL="53816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Content: </a:t>
            </a:r>
            <a:r>
              <a:rPr lang="en-US" sz="2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folder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*( Excluding the pictures )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       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*Note: Remove your “Debug” folder to reduce file size.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4" name="Google Shape;144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"/>
          <p:cNvSpPr txBox="1"/>
          <p:nvPr>
            <p:ph type="title"/>
          </p:nvPr>
        </p:nvSpPr>
        <p:spPr>
          <a:xfrm>
            <a:off x="0" y="0"/>
            <a:ext cx="5020574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Transforms (20%) 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20"/>
          <p:cNvSpPr txBox="1"/>
          <p:nvPr>
            <p:ph idx="1" type="body"/>
          </p:nvPr>
        </p:nvSpPr>
        <p:spPr>
          <a:xfrm>
            <a:off x="0" y="369332"/>
            <a:ext cx="5317454" cy="2290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57163" lvl="0" marL="200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4.1 (7%) Rotation</a:t>
            </a:r>
            <a:endParaRPr/>
          </a:p>
          <a:p>
            <a:pPr indent="-447675" lvl="2" marL="80962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4.2 (7%) Scaling</a:t>
            </a:r>
            <a:endParaRPr/>
          </a:p>
          <a:p>
            <a:pPr indent="-447675" lvl="2" marL="80962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4.3 (6%) Translate</a:t>
            </a:r>
            <a:endParaRPr/>
          </a:p>
        </p:txBody>
      </p:sp>
      <p:sp>
        <p:nvSpPr>
          <p:cNvPr id="470" name="Google Shape;470;p20"/>
          <p:cNvSpPr txBox="1"/>
          <p:nvPr>
            <p:ph idx="12" type="sldNum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4782200" y="429042"/>
            <a:ext cx="12811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Demo: </a:t>
            </a:r>
            <a:endParaRPr/>
          </a:p>
        </p:txBody>
      </p:sp>
      <p:pic>
        <p:nvPicPr>
          <p:cNvPr descr="一張含有 文字, 螢幕擷取畫面, 數字, 圖表 的圖片&#10;&#10;自動產生的描述" id="472" name="Google Shape;4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200" y="858576"/>
            <a:ext cx="3777530" cy="5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(出題：Jimmy)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/>
          <p:nvPr>
            <p:ph type="title"/>
          </p:nvPr>
        </p:nvSpPr>
        <p:spPr>
          <a:xfrm>
            <a:off x="0" y="-5643"/>
            <a:ext cx="6558684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1949054" lvl="0" marL="194905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. Transforms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0%)</a:t>
            </a:r>
            <a:endParaRPr b="1" sz="2800"/>
          </a:p>
        </p:txBody>
      </p:sp>
      <p:sp>
        <p:nvSpPr>
          <p:cNvPr id="479" name="Google Shape;479;p21"/>
          <p:cNvSpPr txBox="1"/>
          <p:nvPr/>
        </p:nvSpPr>
        <p:spPr>
          <a:xfrm>
            <a:off x="-23513" y="3940543"/>
            <a:ext cx="1898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Demo: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食物, 速食, 漢堡, 三明治 的圖片&#10;&#10;自動產生的描述" id="480" name="Google Shape;4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486" y="4492612"/>
            <a:ext cx="3549236" cy="199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1"/>
          <p:cNvSpPr txBox="1"/>
          <p:nvPr/>
        </p:nvSpPr>
        <p:spPr>
          <a:xfrm>
            <a:off x="1761211" y="6447921"/>
            <a:ext cx="10567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-2187" y="407176"/>
            <a:ext cx="8953877" cy="3662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Given: “burger.png”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Q:  1) Click button “4. Transforms”, burger.png should be showed.</a:t>
            </a:r>
            <a:r>
              <a:rPr b="0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2865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2) Please </a:t>
            </a: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burger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(as image below) using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cv.warpAffine()</a:t>
            </a:r>
            <a:endParaRPr/>
          </a:p>
          <a:p>
            <a:pPr indent="0" lvl="0" marL="8937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with following parameters (</a:t>
            </a:r>
            <a:r>
              <a:rPr b="0" i="0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 default values 0, should be manually adjusted in the GUI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62865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Angle = 30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(positive degree🡺 counter-clockwise)</a:t>
            </a:r>
            <a:endParaRPr/>
          </a:p>
          <a:p>
            <a:pPr indent="-62865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(2) Scale = 0.9,</a:t>
            </a:r>
            <a:endParaRPr/>
          </a:p>
          <a:p>
            <a:pPr indent="-628650" lvl="0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(3) Translation with: </a:t>
            </a:r>
            <a:endParaRPr/>
          </a:p>
          <a:p>
            <a:pPr indent="-177800" lvl="7" marL="13446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■"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+ 535 pixels = 240 + 535 = 775</a:t>
            </a:r>
            <a:endParaRPr/>
          </a:p>
          <a:p>
            <a:pPr indent="-177800" lvl="7" marL="13446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■"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baseline="-2500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+ 335 pixels = 200 + 335 = 535</a:t>
            </a:r>
            <a:endParaRPr/>
          </a:p>
          <a:p>
            <a:pPr indent="0" lvl="7" marL="13446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Point C (240, 200) is center point of burger in original image</a:t>
            </a:r>
            <a:br>
              <a:rPr b="0" i="0" lang="en-US" sz="14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4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Point C’(775, 535) is center point of burger in result image</a:t>
            </a:r>
            <a:endParaRPr b="0" i="0" sz="1800" u="none" cap="none" strike="noStrike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Textbook Chapter 12, (p.407 ~ 412)</a:t>
            </a:r>
            <a:endParaRPr/>
          </a:p>
          <a:p>
            <a:pPr indent="8096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python: cv.warpAffine()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三明治, 食物, 速食, 烘焙食品 的圖片&#10;&#10;自動產生的描述" id="483" name="Google Shape;4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109" y="4489311"/>
            <a:ext cx="3549236" cy="199644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1"/>
          <p:cNvSpPr txBox="1"/>
          <p:nvPr/>
        </p:nvSpPr>
        <p:spPr>
          <a:xfrm>
            <a:off x="6005886" y="6447922"/>
            <a:ext cx="11769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Image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21"/>
          <p:cNvSpPr txBox="1"/>
          <p:nvPr/>
        </p:nvSpPr>
        <p:spPr>
          <a:xfrm>
            <a:off x="6418747" y="5612562"/>
            <a:ext cx="113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C’ (775, 535)</a:t>
            </a:r>
            <a:endParaRPr b="1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86" name="Google Shape;486;p21"/>
          <p:cNvCxnSpPr/>
          <p:nvPr/>
        </p:nvCxnSpPr>
        <p:spPr>
          <a:xfrm>
            <a:off x="6418748" y="4489311"/>
            <a:ext cx="0" cy="1110028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87" name="Google Shape;487;p21"/>
          <p:cNvCxnSpPr/>
          <p:nvPr/>
        </p:nvCxnSpPr>
        <p:spPr>
          <a:xfrm flipH="1" rot="10800000">
            <a:off x="4911207" y="5564450"/>
            <a:ext cx="1543541" cy="5323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88" name="Google Shape;488;p21"/>
          <p:cNvCxnSpPr>
            <a:stCxn id="489" idx="1"/>
          </p:cNvCxnSpPr>
          <p:nvPr/>
        </p:nvCxnSpPr>
        <p:spPr>
          <a:xfrm>
            <a:off x="6360654" y="5563944"/>
            <a:ext cx="843300" cy="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0" name="Google Shape;490;p21"/>
          <p:cNvCxnSpPr/>
          <p:nvPr/>
        </p:nvCxnSpPr>
        <p:spPr>
          <a:xfrm flipH="1" rot="10800000">
            <a:off x="6249187" y="5194392"/>
            <a:ext cx="808235" cy="470315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91" name="Google Shape;491;p21"/>
          <p:cNvSpPr/>
          <p:nvPr/>
        </p:nvSpPr>
        <p:spPr>
          <a:xfrm>
            <a:off x="6523685" y="5502717"/>
            <a:ext cx="47500" cy="104151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21"/>
          <p:cNvSpPr txBox="1"/>
          <p:nvPr/>
        </p:nvSpPr>
        <p:spPr>
          <a:xfrm>
            <a:off x="6705785" y="5291562"/>
            <a:ext cx="5633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b="1" baseline="30000" i="0" lang="en-US" sz="14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baseline="30000" i="0" sz="1400" u="none" cap="none" strike="noStrike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21"/>
          <p:cNvSpPr txBox="1"/>
          <p:nvPr/>
        </p:nvSpPr>
        <p:spPr>
          <a:xfrm>
            <a:off x="894870" y="4941631"/>
            <a:ext cx="11541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(240, 200)</a:t>
            </a:r>
            <a:endParaRPr b="1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4" name="Google Shape;494;p21"/>
          <p:cNvCxnSpPr/>
          <p:nvPr/>
        </p:nvCxnSpPr>
        <p:spPr>
          <a:xfrm>
            <a:off x="1028957" y="4493572"/>
            <a:ext cx="10881" cy="329176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5" name="Google Shape;495;p21"/>
          <p:cNvCxnSpPr/>
          <p:nvPr/>
        </p:nvCxnSpPr>
        <p:spPr>
          <a:xfrm>
            <a:off x="539273" y="4854378"/>
            <a:ext cx="453684" cy="1314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6" name="Google Shape;496;p21"/>
          <p:cNvCxnSpPr/>
          <p:nvPr/>
        </p:nvCxnSpPr>
        <p:spPr>
          <a:xfrm>
            <a:off x="4817760" y="4479207"/>
            <a:ext cx="3777665" cy="2070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21"/>
          <p:cNvCxnSpPr/>
          <p:nvPr/>
        </p:nvCxnSpPr>
        <p:spPr>
          <a:xfrm flipH="1">
            <a:off x="4911207" y="4363558"/>
            <a:ext cx="7084" cy="237104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8" name="Google Shape;498;p21"/>
          <p:cNvCxnSpPr/>
          <p:nvPr/>
        </p:nvCxnSpPr>
        <p:spPr>
          <a:xfrm>
            <a:off x="438617" y="4479207"/>
            <a:ext cx="3828386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9" name="Google Shape;499;p21"/>
          <p:cNvCxnSpPr/>
          <p:nvPr/>
        </p:nvCxnSpPr>
        <p:spPr>
          <a:xfrm>
            <a:off x="548575" y="4363558"/>
            <a:ext cx="16911" cy="237104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p21"/>
          <p:cNvSpPr txBox="1"/>
          <p:nvPr/>
        </p:nvSpPr>
        <p:spPr>
          <a:xfrm>
            <a:off x="9240" y="4183184"/>
            <a:ext cx="5929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(0, 0)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4385448" y="4167888"/>
            <a:ext cx="5929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(0, 0)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文字, 螢幕擷取畫面, 數字, 圖表 的圖片&#10;&#10;自動產生的描述" id="502" name="Google Shape;50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7291" y="1689026"/>
            <a:ext cx="1754631" cy="238788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1"/>
          <p:cNvSpPr/>
          <p:nvPr/>
        </p:nvSpPr>
        <p:spPr>
          <a:xfrm>
            <a:off x="7204068" y="3521959"/>
            <a:ext cx="765759" cy="28287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978304" y="4810216"/>
            <a:ext cx="123067" cy="128114"/>
          </a:xfrm>
          <a:prstGeom prst="plus">
            <a:avLst>
              <a:gd fmla="val 3943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6360654" y="5499887"/>
            <a:ext cx="123067" cy="128114"/>
          </a:xfrm>
          <a:prstGeom prst="plus">
            <a:avLst>
              <a:gd fmla="val 39432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21"/>
          <p:cNvSpPr txBox="1"/>
          <p:nvPr/>
        </p:nvSpPr>
        <p:spPr>
          <a:xfrm>
            <a:off x="3504729" y="6495340"/>
            <a:ext cx="12084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(1920, 1080)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21"/>
          <p:cNvSpPr txBox="1"/>
          <p:nvPr/>
        </p:nvSpPr>
        <p:spPr>
          <a:xfrm>
            <a:off x="7874444" y="6485756"/>
            <a:ext cx="12084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(1920, 1080)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21"/>
          <p:cNvSpPr txBox="1"/>
          <p:nvPr/>
        </p:nvSpPr>
        <p:spPr>
          <a:xfrm>
            <a:off x="4695153" y="3375424"/>
            <a:ext cx="23493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Rotation, Scale: Object center not move</a:t>
            </a:r>
            <a:endParaRPr/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Translation: Object center move</a:t>
            </a:r>
            <a:endParaRPr b="0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4330450" y="5299181"/>
            <a:ext cx="462455" cy="336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1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(出題：Jimmy)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 txBox="1"/>
          <p:nvPr>
            <p:ph type="title"/>
          </p:nvPr>
        </p:nvSpPr>
        <p:spPr>
          <a:xfrm>
            <a:off x="-45514" y="-72163"/>
            <a:ext cx="1023366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Training a CIFAR10 Classifier Using VGG19 with BN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(20%)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22"/>
          <p:cNvSpPr txBox="1"/>
          <p:nvPr>
            <p:ph idx="1" type="body"/>
          </p:nvPr>
        </p:nvSpPr>
        <p:spPr>
          <a:xfrm>
            <a:off x="-92837" y="392057"/>
            <a:ext cx="9329673" cy="1570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5.1 Load CIFAR10 and show 9 Augmented Images with Labels. (4%)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20002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 Load Model and Show Model Structure. (4%) </a:t>
            </a:r>
            <a:endParaRPr/>
          </a:p>
          <a:p>
            <a:pPr indent="0" lvl="1" marL="20002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5.3 Show Training/Validating Accuracy and Loss. (6%)</a:t>
            </a:r>
            <a:endParaRPr/>
          </a:p>
          <a:p>
            <a:pPr indent="-423863" lvl="1" marL="623888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5.4 Use the Model with Highest Validation Accuracy to Run Inference, Show the Predicted Distribution and Class Label. (6%)</a:t>
            </a:r>
            <a:endParaRPr/>
          </a:p>
        </p:txBody>
      </p:sp>
      <p:sp>
        <p:nvSpPr>
          <p:cNvPr id="516" name="Google Shape;516;p22"/>
          <p:cNvSpPr txBox="1"/>
          <p:nvPr>
            <p:ph idx="12" type="sldNum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Calibri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2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2"/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GUI example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9" name="Google Shape;5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982" y="2735856"/>
            <a:ext cx="6229460" cy="294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3"/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 Reference</a:t>
            </a:r>
            <a:endParaRPr/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R"/>
            </a:pPr>
            <a:r>
              <a:rPr b="0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VGG19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8400" lvl="1" marL="468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arenR"/>
            </a:pPr>
            <a:r>
              <a:rPr b="0" i="0" lang="en-US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Batch Normalization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23"/>
          <p:cNvSpPr txBox="1"/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69875" lvl="0" marL="2698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how to train a VGG19 with BN (Batch Normalization) model to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10 different classes images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CIFAR10.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2698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VGG19 with BN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VGG19: A convolutional neural network that is 19 layers deep.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BN (Batch Normalization): used to make training of artificial neural networks faster and more stable.</a:t>
            </a:r>
            <a:endParaRPr/>
          </a:p>
          <a:p>
            <a:pPr indent="-269875" lvl="0" marL="26987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CIFAR10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collection of 60,000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32x32 color images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different classes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commonly used to train machine learning and computer vision algorithms.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classes: 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airplane, automobile, bird, cat, deer, dog, frog, horse, ship, truck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dataset: 50000 images in total.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dataset: 10000 images in total.</a:t>
            </a:r>
            <a:endParaRPr/>
          </a:p>
          <a:p>
            <a:pPr indent="-270000" lvl="2" marL="79057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dataset: 10 images in total. (Generating from validation dataset.)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IFAR-10 Dataset | Papers With Code" id="528" name="Google Shape;5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320" y="2792627"/>
            <a:ext cx="3021098" cy="23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3"/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1: CIFAR10</a:t>
            </a:r>
            <a:endParaRPr/>
          </a:p>
        </p:txBody>
      </p:sp>
      <p:sp>
        <p:nvSpPr>
          <p:cNvPr id="530" name="Google Shape;530;p23"/>
          <p:cNvSpPr txBox="1"/>
          <p:nvPr/>
        </p:nvSpPr>
        <p:spPr>
          <a:xfrm>
            <a:off x="-45514" y="-72163"/>
            <a:ext cx="1023366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Training a CIFAR10 Classifier Using VGG19 with BN (20%) 	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4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4"/>
          <p:cNvSpPr txBox="1"/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0000" lvl="0" marL="27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 startAt="4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VGG model with batch normalization (BN) using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submitted file, you need to include</a:t>
            </a:r>
            <a:endParaRPr/>
          </a:p>
          <a:p>
            <a:pPr indent="-249237" lvl="2" marL="7905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file for VGG19 with BN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.pth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format. (File size is approximately 540MB)</a:t>
            </a:r>
            <a:endParaRPr/>
          </a:p>
          <a:p>
            <a:pPr indent="-249237" lvl="2" marL="7905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of training/validating loss and accuracy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.jpg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.png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9237" lvl="2" marL="7905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for your GUI program</a:t>
            </a:r>
            <a:endParaRPr/>
          </a:p>
          <a:p>
            <a:pPr indent="-249237" lvl="2" marL="7905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for model training.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do not include image data in the submitted file.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0000" lvl="0" marL="270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 startAt="4"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2 different folders in ‘Q5_image’.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subfolder ‘Q5_image/Q5_1,' there are 9 different images used in Q5-1. When demoing, use the same images.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26828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82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7" name="Google Shape;537;p24"/>
          <p:cNvSpPr txBox="1"/>
          <p:nvPr/>
        </p:nvSpPr>
        <p:spPr>
          <a:xfrm>
            <a:off x="-45514" y="-72163"/>
            <a:ext cx="1023366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Training a CIFAR10 Classifier Using VGG19 with BN (20%) 	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5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538163" lvl="0" marL="5381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 Show 9 Augmented Images with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abels (3%)</a:t>
            </a:r>
            <a:endParaRPr/>
          </a:p>
        </p:txBody>
      </p:sp>
      <p:sp>
        <p:nvSpPr>
          <p:cNvPr id="544" name="Google Shape;544;p25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5"/>
          <p:cNvSpPr txBox="1"/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Q5.1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arenR"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home:</a:t>
            </a:r>
            <a:endParaRPr/>
          </a:p>
          <a:p>
            <a:pPr indent="-269875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PIL.Image.open()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load 9 images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/Q5_image/Q5_1/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folder.</a:t>
            </a:r>
            <a:endParaRPr/>
          </a:p>
          <a:p>
            <a:pPr indent="-269875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Apply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different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 of data augmentation (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342900" lvl="3" marL="1182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transforms.RandomHorizontalFlip()</a:t>
            </a:r>
            <a:endParaRPr/>
          </a:p>
          <a:p>
            <a:pPr indent="-342900" lvl="3" marL="1182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transforms.RandomVerticalFlip()</a:t>
            </a:r>
            <a:endParaRPr/>
          </a:p>
          <a:p>
            <a:pPr indent="-342900" lvl="3" marL="118268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lphaUcPeriod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transforms.RandomRotation(30)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arenR"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demo:</a:t>
            </a:r>
            <a:endParaRPr/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the button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“1. Show Augmentation Images”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Load 9 images in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/Q5_image/Q5_1/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Apply data augmentation on 9 images.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2" marL="806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9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images with label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window.</a:t>
            </a:r>
            <a:endParaRPr/>
          </a:p>
        </p:txBody>
      </p:sp>
      <p:sp>
        <p:nvSpPr>
          <p:cNvPr id="546" name="Google Shape;546;p25"/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Figure1: 9 Augmented images </a:t>
            </a:r>
            <a:br>
              <a:rPr b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Notice: this is an example,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None/>
            </a:pPr>
            <a:r>
              <a:rPr b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might differ</a:t>
            </a:r>
            <a:endParaRPr b="0" sz="1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25"/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8" name="Google Shape;548;p25"/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549" name="Google Shape;549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25"/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25"/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Notice: This is an example; you can use different data augmentation techniques </a:t>
            </a:r>
            <a:endParaRPr b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2" name="Google Shape;5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6792" y="2287582"/>
            <a:ext cx="3497772" cy="378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6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6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 Show the Structure of VGG19 with BN (3%)</a:t>
            </a:r>
            <a:endParaRPr/>
          </a:p>
        </p:txBody>
      </p:sp>
      <p:sp>
        <p:nvSpPr>
          <p:cNvPr id="560" name="Google Shape;560;p26"/>
          <p:cNvSpPr txBox="1"/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Q5.2</a:t>
            </a:r>
            <a:endParaRPr/>
          </a:p>
          <a:p>
            <a:pPr indent="-269906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home:</a:t>
            </a:r>
            <a:endParaRPr/>
          </a:p>
          <a:p>
            <a:pPr indent="-270031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b="0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torchvision.models.vgg19_bn(num_classes=10)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build a VGG19 with batch normalization (BN) model.</a:t>
            </a:r>
            <a:endParaRPr/>
          </a:p>
          <a:p>
            <a:pPr indent="-270031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b="0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torchsummary.summary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show the structure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terminal.</a:t>
            </a:r>
            <a:endParaRPr/>
          </a:p>
          <a:p>
            <a:pPr indent="-269906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demo:</a:t>
            </a:r>
            <a:endParaRPr/>
          </a:p>
          <a:p>
            <a:pPr indent="-270031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Click the button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“2. Show Model Structure”</a:t>
            </a:r>
            <a:endParaRPr/>
          </a:p>
          <a:p>
            <a:pPr indent="-270031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 the function to show the structure </a:t>
            </a:r>
            <a:r>
              <a:rPr b="0" i="0" lang="en-US" sz="17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terminal.</a:t>
            </a:r>
            <a:endParaRPr/>
          </a:p>
        </p:txBody>
      </p:sp>
      <p:sp>
        <p:nvSpPr>
          <p:cNvPr id="561" name="Google Shape;561;p26"/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2" name="Google Shape;562;p26"/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563" name="Google Shape;563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4" name="Google Shape;564;p26"/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565" name="Google Shape;565;p26"/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Layer (type)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6" name="Google Shape;566;p26"/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Feature map shape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(Batch, Channels, </a:t>
                </a:r>
                <a:endParaRPr/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Height, Width)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7" name="Google Shape;567;p26"/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B0F0"/>
                  </a:buClr>
                  <a:buSzPts val="1400"/>
                  <a:buFont typeface="Times New Roman"/>
                  <a:buNone/>
                </a:pPr>
                <a:r>
                  <a:rPr b="0" i="0" lang="en-US" sz="1400" u="none" cap="none" strike="noStrike">
                    <a:solidFill>
                      <a:srgbClr val="00B0F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Num. of param.</a:t>
                </a:r>
                <a:endParaRPr b="0" i="0" sz="1400" u="none" cap="none" strike="noStrike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8" name="Google Shape;568;p26"/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imes New Roman"/>
                  <a:buNone/>
                </a:pPr>
                <a:r>
                  <a:rPr b="0" lang="en-US" sz="16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Figure</a:t>
                </a: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: the Structure of VGG19 with BN</a:t>
                </a:r>
                <a:endParaRPr b="0" i="0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569" name="Google Shape;569;p26"/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570" name="Google Shape;570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26"/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26"/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igure: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VGG19 with BN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structure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3" name="Google Shape;573;p26"/>
          <p:cNvCxnSpPr/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4" name="Google Shape;574;p26"/>
          <p:cNvSpPr/>
          <p:nvPr/>
        </p:nvSpPr>
        <p:spPr>
          <a:xfrm>
            <a:off x="7529235" y="4374858"/>
            <a:ext cx="1281661" cy="261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Flatten Here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26"/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convolution filter size is 3x3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26"/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-1 indicates that the actual size of batch size can vary.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26"/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"/>
          <p:cNvSpPr txBox="1"/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5.3 Show Training/Validating Accuracy and Loss (6%)</a:t>
            </a:r>
            <a:endParaRPr/>
          </a:p>
        </p:txBody>
      </p:sp>
      <p:pic>
        <p:nvPicPr>
          <p:cNvPr id="585" name="Google Shape;585;p27"/>
          <p:cNvPicPr preferRelativeResize="0"/>
          <p:nvPr/>
        </p:nvPicPr>
        <p:blipFill rotWithShape="1">
          <a:blip r:embed="rId3">
            <a:alphaModFix/>
          </a:blip>
          <a:srcRect b="17582" l="9310" r="6267" t="24317"/>
          <a:stretch/>
        </p:blipFill>
        <p:spPr>
          <a:xfrm>
            <a:off x="1390924" y="3697402"/>
            <a:ext cx="7684810" cy="32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7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Q5.3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1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home:</a:t>
            </a:r>
            <a:endParaRPr b="1" i="0" sz="21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torchvision.datasets.CIFAR10  to load the training and validation datasets. (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Training and validating VGG19 with BN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40 epochs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 (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record the 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training/validating accuracy and loss in each epoch (</a:t>
            </a:r>
            <a:r>
              <a:rPr b="0" i="0" lang="en-US" sz="1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Notice: If your validation accuracy is low, you can try</a:t>
            </a:r>
            <a:endParaRPr/>
          </a:p>
          <a:p>
            <a:pPr indent="-342900" lvl="3" marL="11825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lphaUcPeriod"/>
            </a:pP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optimizer.</a:t>
            </a:r>
            <a:endParaRPr/>
          </a:p>
          <a:p>
            <a:pPr indent="-342900" lvl="3" marL="11825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lphaUcPeriod"/>
            </a:pP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techniques used.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Save weight file with highest validation accuracy .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b="0" i="0" lang="en-US" sz="19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matplotlib.pyplot.plot() </a:t>
            </a: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line chart for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validating loss and accuracy</a:t>
            </a:r>
            <a:r>
              <a:rPr b="0" i="0" lang="en-US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values.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the figure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arenR"/>
            </a:pPr>
            <a:r>
              <a:rPr b="1" i="0" lang="en-US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demo: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“3. Show Accuracy and Loss”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rabicParenBoth"/>
            </a:pP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</a:t>
            </a:r>
            <a:r>
              <a:rPr b="0" i="0" lang="en-US" sz="19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 figure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 Training/Validating loss and accuracy </a:t>
            </a:r>
            <a:b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a new window</a:t>
            </a:r>
            <a:endParaRPr/>
          </a:p>
        </p:txBody>
      </p:sp>
      <p:sp>
        <p:nvSpPr>
          <p:cNvPr id="588" name="Google Shape;588;p27"/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Notice: this is an example, the number </a:t>
            </a:r>
            <a:b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epoch might differ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9" name="Google Shape;589;p27"/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590" name="Google Shape;590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27"/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27"/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(1)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button.</a:t>
            </a:r>
            <a:endParaRPr b="0" i="0" sz="1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7"/>
          <p:cNvSpPr txBox="1"/>
          <p:nvPr/>
        </p:nvSpPr>
        <p:spPr>
          <a:xfrm>
            <a:off x="2201830" y="3501926"/>
            <a:ext cx="285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Show the 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in a new window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932" y="2578316"/>
            <a:ext cx="4359554" cy="213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0664" y="698884"/>
            <a:ext cx="3363822" cy="180623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5.4 Use the Model with Highest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alidation Accuracy to Run Inference, Show the Predicted Distribution and Class Label. (6%) </a:t>
            </a:r>
            <a:endParaRPr/>
          </a:p>
        </p:txBody>
      </p:sp>
      <p:sp>
        <p:nvSpPr>
          <p:cNvPr id="603" name="Google Shape;603;p28"/>
          <p:cNvSpPr txBox="1"/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Q5.4</a:t>
            </a:r>
            <a:endParaRPr/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arenR"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home: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model which trained at home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“Load Image”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display a new file selection dialog 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1 image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arbitrarily.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loaded image on the GUI. (In order to make it visually clear on the UI, use 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QtGui.Qpixmap.scaled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scale the image to 128x128 when displaying it.)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the button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“4. Inference”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run inference on the image. (</a:t>
            </a:r>
            <a:r>
              <a:rPr b="0" i="0" lang="en-US" sz="16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predicted class label on the GUI.</a:t>
            </a:r>
            <a:endParaRPr/>
          </a:p>
          <a:p>
            <a:pPr indent="-270000" lvl="2" marL="8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AutoNum type="arabicParenBoth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the probability distribution of model predictions using a histogram in a new window.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4" lvl="1" marL="53816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arenR"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demo: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</a:t>
            </a:r>
            <a:endParaRPr/>
          </a:p>
        </p:txBody>
      </p:sp>
      <p:sp>
        <p:nvSpPr>
          <p:cNvPr id="604" name="Google Shape;604;p28"/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 Select 1 image arbitrarily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28"/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8"/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8"/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8"/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8"/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 Run inference on the loaded image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Google Shape;610;p28"/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 Show the loaded image 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displaying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loaded image, resizing the loaded image to 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128x128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62000" lvl="0" marL="162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Click the button.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2" name="Google Shape;612;p28"/>
          <p:cNvCxnSpPr/>
          <p:nvPr/>
        </p:nvCxnSpPr>
        <p:spPr>
          <a:xfrm flipH="1" rot="10800000">
            <a:off x="4867490" y="719033"/>
            <a:ext cx="864032" cy="2183631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28"/>
          <p:cNvCxnSpPr/>
          <p:nvPr/>
        </p:nvCxnSpPr>
        <p:spPr>
          <a:xfrm flipH="1" rot="10800000">
            <a:off x="6237355" y="2521125"/>
            <a:ext cx="2776067" cy="428947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28"/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(7) Show the probability distribution of model prediction i</a:t>
            </a:r>
            <a:r>
              <a:rPr lang="en-US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new window.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5" name="Google Shape;61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2426" y="4299005"/>
            <a:ext cx="2337742" cy="25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8"/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8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8"/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96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(6) Show the predicted class label</a:t>
            </a:r>
            <a:endParaRPr b="0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9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9"/>
          <p:cNvSpPr txBox="1"/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-447675" lvl="0" marL="4476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Calibri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5.4 Use the Model with Highest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alidation Accuracy to Run Inference, Show the Predicted Distribution and Class Label. (6%) </a:t>
            </a:r>
            <a:endParaRPr/>
          </a:p>
        </p:txBody>
      </p:sp>
      <p:sp>
        <p:nvSpPr>
          <p:cNvPr id="626" name="Google Shape;626;p29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696" y="1259894"/>
            <a:ext cx="4773742" cy="513800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9"/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distribution of model prediction using a histogram.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29" name="Google Shape;629;p29"/>
          <p:cNvCxnSpPr/>
          <p:nvPr/>
        </p:nvCxnSpPr>
        <p:spPr>
          <a:xfrm rot="10800000">
            <a:off x="1878227" y="2211859"/>
            <a:ext cx="0" cy="366377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29"/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Y-axis: probability </a:t>
            </a:r>
            <a:endParaRPr sz="15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29"/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X-axis: class name</a:t>
            </a:r>
            <a:endParaRPr sz="18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2" name="Google Shape;632;p29"/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noFill/>
          <a:ln cap="flat" cmpd="sng" w="19050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Notice (2/2)</a:t>
            </a:r>
            <a:endParaRPr b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(recommended):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3.8 (</a:t>
            </a:r>
            <a:r>
              <a:rPr b="0" i="0" lang="en-US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https://www.python.org/downloads/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Opencv-contrib-python (3.4.2.17)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 3.7.3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 framework: pyqt5 (5.15.10)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2.1.0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Torchvision 0.16.0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Torchsummary 1.5.1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Tensorboard  2.14.0</a:t>
            </a:r>
            <a:endParaRPr/>
          </a:p>
          <a:p>
            <a:pPr indent="-269875" lvl="1" marL="63023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Pillow 10.1.0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"/>
          <p:cNvSpPr txBox="1"/>
          <p:nvPr>
            <p:ph type="title"/>
          </p:nvPr>
        </p:nvSpPr>
        <p:spPr>
          <a:xfrm>
            <a:off x="53340" y="-4434"/>
            <a:ext cx="9144000" cy="618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Training a CIFAR10 Classifier Using VGG19 – Example Video	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30"/>
          <p:cNvSpPr txBox="1"/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example illustrating the objectives from 5.1 ~ 5.4.</a:t>
            </a:r>
            <a:endParaRPr/>
          </a:p>
        </p:txBody>
      </p:sp>
      <p:sp>
        <p:nvSpPr>
          <p:cNvPr id="639" name="Google Shape;639;p30"/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(出題：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Hsiang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97" y="900054"/>
            <a:ext cx="8991806" cy="505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字型, 白色 的圖片&#10;&#10;自動產生的描述"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4365" y="449618"/>
            <a:ext cx="1683211" cy="26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>
            <p:ph type="title"/>
          </p:nvPr>
        </p:nvSpPr>
        <p:spPr>
          <a:xfrm>
            <a:off x="2" y="-2404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Assignment scoring (Total: 100%)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262101" y="507083"/>
            <a:ext cx="8761133" cy="6214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69081" lvl="0" marL="2690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1. (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) Image Processing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 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1.1 (5%) Color Separation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1.2 (5%) Color Transformation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1.3 (5%) Color Extraction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2. (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) Image Smoothing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2.1 (6%) Gaussian blur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2.2 (7%) Bilateral filter 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2.3 (7%) Median filter </a:t>
            </a:r>
            <a:endParaRPr/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3. (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) Edge Detection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3.1 (5%) Sobel X 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3.2 (5%) Sobel Y 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3.3 (5%) Combination and Threshold</a:t>
            </a:r>
            <a:endParaRPr/>
          </a:p>
          <a:p>
            <a:pPr indent="0" lvl="1" marL="179388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3.4 (5%) Gradient Angle</a:t>
            </a:r>
            <a:endParaRPr/>
          </a:p>
          <a:p>
            <a:pPr indent="-269875" lvl="1" marL="2698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4. (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) Transforms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4.1 (7%) Rotation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4.2 (7%) Scaling</a:t>
            </a:r>
            <a:endParaRPr/>
          </a:p>
          <a:p>
            <a:pPr indent="0" lvl="1" marL="18097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4.3 (6%) Translate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5. (</a:t>
            </a: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) Training a CIFAR10 Classifier Using VGG19 with BN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5.1 (4%) Load CIFAR10 and Show 9 Augmented Images with labels. 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5.2 (4%) Load Model and Show Model Structure</a:t>
            </a:r>
            <a:endParaRPr/>
          </a:p>
          <a:p>
            <a:pPr indent="0" lvl="0" marL="18097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5.3 (6%) Show Training/Validating Accuracy and Loss</a:t>
            </a:r>
            <a:endParaRPr/>
          </a:p>
          <a:p>
            <a:pPr indent="-717550" lvl="0" marL="8985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5.4 (6%) Use the Model with Highest Validation Accuracy to Run Inference, Show the Predicted Distribution and Class Label. </a:t>
            </a:r>
            <a:endParaRPr/>
          </a:p>
          <a:p>
            <a:pPr indent="0" lvl="1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3089385" y="507081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800" u="none" cap="none" strike="noStrik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b="0" i="0" lang="en-US" sz="18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3089385" y="1592688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lang="en-US" sz="18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3070874" y="2678296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lang="en-US" sz="18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Zhong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070874" y="3944388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lang="en-US" sz="18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Jimmy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6093701" y="4931399"/>
            <a:ext cx="20002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出題</a:t>
            </a:r>
            <a:r>
              <a:rPr lang="en-US" sz="1800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Hsiang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/>
          <p:nvPr/>
        </p:nvCxnSpPr>
        <p:spPr>
          <a:xfrm flipH="1" rot="10800000">
            <a:off x="5533697" y="1166648"/>
            <a:ext cx="1001768" cy="216686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6" name="Google Shape;166;p4"/>
          <p:cNvCxnSpPr/>
          <p:nvPr/>
        </p:nvCxnSpPr>
        <p:spPr>
          <a:xfrm flipH="1" rot="10800000">
            <a:off x="5612524" y="2132882"/>
            <a:ext cx="962354" cy="120062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7" name="Google Shape;167;p4"/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Don’t fix your image path</a:t>
            </a:r>
            <a:endParaRPr/>
          </a:p>
          <a:p>
            <a:pPr indent="0" lvl="0" marL="1809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(There is another dataset for demonstration)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5048907" y="3807898"/>
            <a:ext cx="346644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image 請用下面Function 來讀取路徑</a:t>
            </a:r>
            <a:endParaRPr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QFileDialog.getOpenFileName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獲取打開的檔路徑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idx="1" type="body"/>
          </p:nvPr>
        </p:nvSpPr>
        <p:spPr>
          <a:xfrm>
            <a:off x="262101" y="507083"/>
            <a:ext cx="8761133" cy="6214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 one UI to present 5 questions. </a:t>
            </a:r>
            <a:endParaRPr/>
          </a:p>
        </p:txBody>
      </p:sp>
      <p:sp>
        <p:nvSpPr>
          <p:cNvPr id="174" name="Google Shape;174;p5"/>
          <p:cNvSpPr txBox="1"/>
          <p:nvPr>
            <p:ph type="title"/>
          </p:nvPr>
        </p:nvSpPr>
        <p:spPr>
          <a:xfrm>
            <a:off x="2" y="-2404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lang="en-US" sz="2800">
                <a:latin typeface="Times New Roman"/>
                <a:ea typeface="Times New Roman"/>
                <a:cs typeface="Times New Roman"/>
                <a:sym typeface="Times New Roman"/>
              </a:rPr>
              <a:t>Assignment scoring (Total: 100%)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279" y="982071"/>
            <a:ext cx="5147442" cy="587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Image Processing (20%)</a:t>
            </a:r>
            <a:r>
              <a:rPr b="1" lang="en-US" sz="3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249577" y="485999"/>
            <a:ext cx="8438400" cy="1849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(6%) Color Separation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(6%) Color Transformation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(8%) Color Extraction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(出題：Chen)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6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3">
            <a:alphaModFix/>
          </a:blip>
          <a:srcRect b="40646" l="0" r="0" t="0"/>
          <a:stretch/>
        </p:blipFill>
        <p:spPr>
          <a:xfrm>
            <a:off x="5381243" y="1669454"/>
            <a:ext cx="2734057" cy="236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Color Separation (6%)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256950" y="493769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a color image,  “rgb.jpg”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 Extract 3 channels of the image </a:t>
            </a:r>
            <a:r>
              <a:rPr lang="en-US" sz="2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show the result images.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cv2.split() to get R G B gray scale images.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cv2.merge() to turn each gray scale image back to bgr image.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show each R ,G ,B Image.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8275" lvl="1" marL="62706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7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7"/>
          <p:cNvGrpSpPr/>
          <p:nvPr/>
        </p:nvGrpSpPr>
        <p:grpSpPr>
          <a:xfrm>
            <a:off x="857475" y="2275988"/>
            <a:ext cx="5879273" cy="4391925"/>
            <a:chOff x="857475" y="2275988"/>
            <a:chExt cx="5879273" cy="4391925"/>
          </a:xfrm>
        </p:grpSpPr>
        <p:sp>
          <p:nvSpPr>
            <p:cNvPr id="194" name="Google Shape;194;p7"/>
            <p:cNvSpPr/>
            <p:nvPr/>
          </p:nvSpPr>
          <p:spPr>
            <a:xfrm rot="7748674">
              <a:off x="1578442" y="4637807"/>
              <a:ext cx="427159" cy="11831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C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 rot="5400000">
              <a:off x="3413551" y="4648397"/>
              <a:ext cx="427159" cy="11831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C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1058916" y="6329359"/>
              <a:ext cx="9925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channel</a:t>
              </a:r>
              <a:endParaRPr/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5437569" y="6327509"/>
              <a:ext cx="9909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 channel</a:t>
              </a:r>
              <a:endParaRPr/>
            </a:p>
          </p:txBody>
        </p:sp>
        <p:sp>
          <p:nvSpPr>
            <p:cNvPr id="198" name="Google Shape;198;p7"/>
            <p:cNvSpPr txBox="1"/>
            <p:nvPr/>
          </p:nvSpPr>
          <p:spPr>
            <a:xfrm>
              <a:off x="3308926" y="6327509"/>
              <a:ext cx="1010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 channel</a:t>
              </a:r>
              <a:endParaRPr/>
            </a:p>
          </p:txBody>
        </p:sp>
        <p:grpSp>
          <p:nvGrpSpPr>
            <p:cNvPr id="199" name="Google Shape;199;p7"/>
            <p:cNvGrpSpPr/>
            <p:nvPr/>
          </p:nvGrpSpPr>
          <p:grpSpPr>
            <a:xfrm>
              <a:off x="2428035" y="2275988"/>
              <a:ext cx="2398190" cy="2001499"/>
              <a:chOff x="1342453" y="2287865"/>
              <a:chExt cx="2398190" cy="2001499"/>
            </a:xfrm>
          </p:grpSpPr>
          <p:sp>
            <p:nvSpPr>
              <p:cNvPr id="200" name="Google Shape;200;p7"/>
              <p:cNvSpPr txBox="1"/>
              <p:nvPr/>
            </p:nvSpPr>
            <p:spPr>
              <a:xfrm>
                <a:off x="1828774" y="2287865"/>
                <a:ext cx="142554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rgb.jpg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一張含有 鮮豔, 分形藝術, 藝術, 光線 的圖片&#10;&#10;自動產生的描述" id="201" name="Google Shape;201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42453" y="2595642"/>
                <a:ext cx="2398190" cy="1693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一張含有 紅色, 火山, 光線 的圖片&#10;&#10;描述是以中可信度自動產生" id="202" name="Google Shape;20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52677" y="5109550"/>
              <a:ext cx="1784071" cy="12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電子藍, 藍色, 黑暗, 馬若雷勒藍 的圖片&#10;&#10;自動產生的描述" id="203" name="Google Shape;203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7475" y="5109550"/>
              <a:ext cx="1784071" cy="12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一張含有 綠色, 雷射, 光線, 藝術 的圖片&#10;&#10;自動產生的描述" id="204" name="Google Shape;20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95447" y="5109550"/>
              <a:ext cx="1784073" cy="12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7"/>
            <p:cNvSpPr/>
            <p:nvPr/>
          </p:nvSpPr>
          <p:spPr>
            <a:xfrm rot="2431339">
              <a:off x="5241045" y="4618560"/>
              <a:ext cx="427159" cy="11831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C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6" name="Google Shape;206;p7"/>
          <p:cNvPicPr preferRelativeResize="0"/>
          <p:nvPr/>
        </p:nvPicPr>
        <p:blipFill rotWithShape="1">
          <a:blip r:embed="rId7">
            <a:alphaModFix/>
          </a:blip>
          <a:srcRect b="38825" l="0" r="0" t="0"/>
          <a:stretch/>
        </p:blipFill>
        <p:spPr>
          <a:xfrm>
            <a:off x="6917610" y="1616205"/>
            <a:ext cx="2038939" cy="19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/>
          <p:nvPr/>
        </p:nvSpPr>
        <p:spPr>
          <a:xfrm>
            <a:off x="7164404" y="1930896"/>
            <a:ext cx="1408095" cy="4617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(出題：Chen)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Color Transformation (6%)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248472" y="448515"/>
            <a:ext cx="8841741" cy="25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1 color image: “rgb.jpg”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ransform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“rgb.jpg” into grayscale by</a:t>
            </a:r>
            <a:endParaRPr/>
          </a:p>
          <a:p>
            <a:pPr indent="-438150" lvl="1" marL="895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Q1): Calling OpenCV function  cv2.cvtColor(…, cv2.COLOR_BGR2GRAY) on rgb.jpg to generate Image  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baseline="-2500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Q2): Merge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18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separated channel images from problem 1.1 to generate </a:t>
            </a:r>
            <a:r>
              <a:rPr b="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US" sz="18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R+G+B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)/3.</a:t>
            </a:r>
            <a:endParaRPr/>
          </a:p>
          <a:p>
            <a:pPr indent="-2286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show above 2 images results.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8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605339" y="6409485"/>
            <a:ext cx="22553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Perceptually weighted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aseline="-25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0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0.299 R + 0.587 G + 0.114 B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574374" y="4614111"/>
            <a:ext cx="23863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 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-2500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aseline="-2500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 function</a:t>
            </a:r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40386" y="2891063"/>
            <a:ext cx="1623142" cy="1458788"/>
            <a:chOff x="1000697" y="1731964"/>
            <a:chExt cx="3258829" cy="2871006"/>
          </a:xfrm>
        </p:grpSpPr>
        <p:sp>
          <p:nvSpPr>
            <p:cNvPr id="219" name="Google Shape;219;p8"/>
            <p:cNvSpPr txBox="1"/>
            <p:nvPr/>
          </p:nvSpPr>
          <p:spPr>
            <a:xfrm>
              <a:off x="1862503" y="1731964"/>
              <a:ext cx="1425548" cy="3077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rgb.jpg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一張含有 鮮豔, 分形藝術, 藝術, 光線 的圖片&#10;&#10;自動產生的描述" id="220" name="Google Shape;220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0697" y="2301423"/>
              <a:ext cx="3258829" cy="2301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8"/>
          <p:cNvSpPr/>
          <p:nvPr/>
        </p:nvSpPr>
        <p:spPr>
          <a:xfrm rot="5400000">
            <a:off x="1380898" y="4440532"/>
            <a:ext cx="237422" cy="10974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3445807" y="3966871"/>
            <a:ext cx="812873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channel</a:t>
            </a:r>
            <a:endParaRPr/>
          </a:p>
        </p:txBody>
      </p:sp>
      <p:sp>
        <p:nvSpPr>
          <p:cNvPr id="223" name="Google Shape;223;p8"/>
          <p:cNvSpPr txBox="1"/>
          <p:nvPr/>
        </p:nvSpPr>
        <p:spPr>
          <a:xfrm>
            <a:off x="5462164" y="3976690"/>
            <a:ext cx="785669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channel</a:t>
            </a:r>
            <a:endParaRPr/>
          </a:p>
        </p:txBody>
      </p:sp>
      <p:sp>
        <p:nvSpPr>
          <p:cNvPr id="224" name="Google Shape;224;p8"/>
          <p:cNvSpPr txBox="1"/>
          <p:nvPr/>
        </p:nvSpPr>
        <p:spPr>
          <a:xfrm>
            <a:off x="4454269" y="3966872"/>
            <a:ext cx="799820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channel</a:t>
            </a:r>
            <a:endParaRPr/>
          </a:p>
        </p:txBody>
      </p:sp>
      <p:pic>
        <p:nvPicPr>
          <p:cNvPr descr="一張含有 紅色, 火山, 光線 的圖片&#10;&#10;描述是以中可信度自動產生" id="225" name="Google Shape;2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19" y="3336563"/>
            <a:ext cx="886037" cy="65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電子藍, 藍色, 黑暗, 馬若雷勒藍 的圖片&#10;&#10;自動產生的描述" id="226" name="Google Shape;22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5387" y="3336563"/>
            <a:ext cx="886037" cy="65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綠色, 雷射, 光線, 藝術 的圖片&#10;&#10;自動產生的描述" id="227" name="Google Shape;22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7857" y="3336563"/>
            <a:ext cx="886038" cy="652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3795340" y="3009862"/>
            <a:ext cx="20875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from problem 1.1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一張含有 黑與白, 大自然, 山脈, 橫向 的圖片&#10;&#10;自動產生的描述" id="229" name="Google Shape;22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839" y="4917994"/>
            <a:ext cx="2038939" cy="14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8"/>
          <p:cNvGrpSpPr/>
          <p:nvPr/>
        </p:nvGrpSpPr>
        <p:grpSpPr>
          <a:xfrm>
            <a:off x="3858351" y="4296506"/>
            <a:ext cx="2196004" cy="2478474"/>
            <a:chOff x="4009052" y="4330711"/>
            <a:chExt cx="2196004" cy="2478474"/>
          </a:xfrm>
        </p:grpSpPr>
        <p:sp>
          <p:nvSpPr>
            <p:cNvPr id="231" name="Google Shape;231;p8"/>
            <p:cNvSpPr txBox="1"/>
            <p:nvPr/>
          </p:nvSpPr>
          <p:spPr>
            <a:xfrm>
              <a:off x="4087423" y="6347520"/>
              <a:ext cx="21176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Average weighted 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formula: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r>
                <a:rPr baseline="-25000" i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(R+G+B)/3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 txBox="1"/>
            <p:nvPr/>
          </p:nvSpPr>
          <p:spPr>
            <a:xfrm>
              <a:off x="4030512" y="4625161"/>
              <a:ext cx="19119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2)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aseline="-25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Average weighted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5400000">
              <a:off x="4837352" y="4398276"/>
              <a:ext cx="304881" cy="16975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C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4" name="Google Shape;234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09052" y="4917994"/>
              <a:ext cx="2038939" cy="14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8"/>
          <p:cNvGrpSpPr/>
          <p:nvPr/>
        </p:nvGrpSpPr>
        <p:grpSpPr>
          <a:xfrm>
            <a:off x="6666150" y="2202179"/>
            <a:ext cx="2038939" cy="1881348"/>
            <a:chOff x="6666150" y="2142072"/>
            <a:chExt cx="2223478" cy="1916843"/>
          </a:xfrm>
        </p:grpSpPr>
        <p:pic>
          <p:nvPicPr>
            <p:cNvPr id="236" name="Google Shape;236;p8"/>
            <p:cNvPicPr preferRelativeResize="0"/>
            <p:nvPr/>
          </p:nvPicPr>
          <p:blipFill rotWithShape="1">
            <a:blip r:embed="rId9">
              <a:alphaModFix/>
            </a:blip>
            <a:srcRect b="40950" l="0" r="0" t="0"/>
            <a:stretch/>
          </p:blipFill>
          <p:spPr>
            <a:xfrm>
              <a:off x="6666150" y="2142072"/>
              <a:ext cx="2223478" cy="191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8"/>
            <p:cNvSpPr/>
            <p:nvPr/>
          </p:nvSpPr>
          <p:spPr>
            <a:xfrm>
              <a:off x="6968520" y="2994063"/>
              <a:ext cx="1476237" cy="48606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8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(出題：Chen)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Color Extraction (8%)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-6" y="349114"/>
            <a:ext cx="9083046" cy="23228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Given: 1 color image: “rgb.jpg”</a:t>
            </a:r>
            <a:endParaRPr/>
          </a:p>
          <a:p>
            <a:pPr indent="-266699" lvl="1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ransform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“rgb.jpg” from </a:t>
            </a:r>
            <a:r>
              <a:rPr b="0" i="0" lang="en-US" sz="16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1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format to </a:t>
            </a:r>
            <a:r>
              <a:rPr b="0" i="0" lang="en-US" sz="1600" u="sng" cap="none" strike="noStrik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HSV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format: cv2.cvtColor(bgr img, cv2.COLOR_BGR2HSV)</a:t>
            </a:r>
            <a:endParaRPr b="0" baseline="-25000" i="1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699" lvl="1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</a:t>
            </a:r>
            <a:r>
              <a:rPr b="1" i="0" lang="en-US" sz="1600" u="none" cap="none" strike="noStrike">
                <a:solidFill>
                  <a:srgbClr val="FFC00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Yellow</a:t>
            </a:r>
            <a:r>
              <a:rPr b="1" i="0" lang="en-US" sz="16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1600" u="none" cap="none" strike="noStrike">
                <a:solidFill>
                  <a:srgbClr val="00B05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calling  :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cv2.inRange(hsv img , lower bound , upper bound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66699" lvl="1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  </a:t>
            </a:r>
            <a:r>
              <a:rPr b="1" i="0" lang="en-US" sz="1600" u="none" cap="none" strike="noStrike">
                <a:solidFill>
                  <a:srgbClr val="FFC00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Yellow</a:t>
            </a:r>
            <a:r>
              <a:rPr b="1" i="0" lang="en-US" sz="16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1600" u="none" cap="none" strike="noStrike">
                <a:solidFill>
                  <a:srgbClr val="00B05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mask into BGR  format by calling : 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cv2.cvtColor(…, cv2.COLOR_GRAY2BGR)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699" lvl="1" marL="5349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arenR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</a:t>
            </a:r>
            <a:r>
              <a:rPr b="1" i="0" lang="en-US" sz="1600" u="none" cap="none" strike="noStrike">
                <a:solidFill>
                  <a:srgbClr val="FFC00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Yellow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1600" u="none" cap="none" strike="noStrike">
                <a:solidFill>
                  <a:srgbClr val="00B050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in the image to generate </a:t>
            </a:r>
            <a:r>
              <a:rPr b="0" i="1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-25000" i="1" lang="en-US" sz="16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calling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cv2.bitwise_not(mask bgr ,bgr img ,mask)</a:t>
            </a:r>
            <a:endParaRPr b="1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show above 2 image results.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9"/>
          <p:cNvGrpSpPr/>
          <p:nvPr/>
        </p:nvGrpSpPr>
        <p:grpSpPr>
          <a:xfrm>
            <a:off x="2490985" y="2590989"/>
            <a:ext cx="1623142" cy="1477217"/>
            <a:chOff x="2266908" y="2274603"/>
            <a:chExt cx="1623142" cy="1477217"/>
          </a:xfrm>
        </p:grpSpPr>
        <p:sp>
          <p:nvSpPr>
            <p:cNvPr id="247" name="Google Shape;247;p9"/>
            <p:cNvSpPr txBox="1"/>
            <p:nvPr/>
          </p:nvSpPr>
          <p:spPr>
            <a:xfrm>
              <a:off x="2717496" y="2274603"/>
              <a:ext cx="9067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rgb.jpg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一張含有 鮮豔, 分形藝術, 藝術, 光線 的圖片&#10;&#10;自動產生的描述" id="248" name="Google Shape;24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6908" y="2582380"/>
              <a:ext cx="1623142" cy="1169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9"/>
          <p:cNvGrpSpPr/>
          <p:nvPr/>
        </p:nvGrpSpPr>
        <p:grpSpPr>
          <a:xfrm>
            <a:off x="1094680" y="4679716"/>
            <a:ext cx="1846893" cy="1580713"/>
            <a:chOff x="751780" y="4218907"/>
            <a:chExt cx="1846893" cy="1570582"/>
          </a:xfrm>
        </p:grpSpPr>
        <p:pic>
          <p:nvPicPr>
            <p:cNvPr descr="一張含有 黑與白, 水, 大自然, 單色 的圖片&#10;&#10;自動產生的描述" id="250" name="Google Shape;25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1780" y="4218907"/>
              <a:ext cx="1772640" cy="125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9"/>
            <p:cNvSpPr txBox="1"/>
            <p:nvPr/>
          </p:nvSpPr>
          <p:spPr>
            <a:xfrm>
              <a:off x="1049213" y="5481712"/>
              <a:ext cx="15494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mask  </a:t>
              </a:r>
              <a:r>
                <a:rPr i="1" lang="en-US" sz="1400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aseline="-25000" i="1" lang="en-US" sz="1400">
                  <a:solidFill>
                    <a:srgbClr val="00B0F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9"/>
          <p:cNvSpPr txBox="1"/>
          <p:nvPr/>
        </p:nvSpPr>
        <p:spPr>
          <a:xfrm>
            <a:off x="3956494" y="5891784"/>
            <a:ext cx="17969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without yellow and green  </a:t>
            </a:r>
            <a:r>
              <a:rPr i="1" lang="en-US" sz="1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i="1" lang="en-US" sz="14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 rot="7286883">
            <a:off x="2184384" y="4269380"/>
            <a:ext cx="443771" cy="1258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 rot="2654348">
            <a:off x="3937482" y="4251421"/>
            <a:ext cx="443771" cy="1258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3184054" y="5199481"/>
            <a:ext cx="443771" cy="1258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一張含有 鮮豔, 藝術, 光線 的圖片&#10;&#10;自動產生的描述" id="256" name="Google Shape;25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2718" y="4668764"/>
            <a:ext cx="1784071" cy="12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9"/>
          <p:cNvGrpSpPr/>
          <p:nvPr/>
        </p:nvGrpSpPr>
        <p:grpSpPr>
          <a:xfrm>
            <a:off x="6789932" y="2529043"/>
            <a:ext cx="2038939" cy="1863331"/>
            <a:chOff x="6917610" y="1616205"/>
            <a:chExt cx="2038939" cy="1863331"/>
          </a:xfrm>
        </p:grpSpPr>
        <p:pic>
          <p:nvPicPr>
            <p:cNvPr id="258" name="Google Shape;258;p9"/>
            <p:cNvPicPr preferRelativeResize="0"/>
            <p:nvPr/>
          </p:nvPicPr>
          <p:blipFill rotWithShape="1">
            <a:blip r:embed="rId6">
              <a:alphaModFix/>
            </a:blip>
            <a:srcRect b="41515" l="0" r="0" t="0"/>
            <a:stretch/>
          </p:blipFill>
          <p:spPr>
            <a:xfrm>
              <a:off x="6917610" y="1616205"/>
              <a:ext cx="2038939" cy="1863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9"/>
            <p:cNvSpPr/>
            <p:nvPr/>
          </p:nvSpPr>
          <p:spPr>
            <a:xfrm>
              <a:off x="7164992" y="2962465"/>
              <a:ext cx="1353716" cy="47706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9"/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(出題：Chen)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2023-10-12T08:48:26Z</dcterms:created>
  <dc:creator>佑軒 簡</dc:creator>
</cp:coreProperties>
</file>